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67" r:id="rId6"/>
    <p:sldId id="264" r:id="rId7"/>
    <p:sldId id="260" r:id="rId8"/>
    <p:sldId id="263" r:id="rId9"/>
    <p:sldId id="262" r:id="rId10"/>
  </p:sldIdLst>
  <p:sldSz cx="12192000" cy="6858000"/>
  <p:notesSz cx="7027863" cy="9313863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143673"/>
    <a:srgbClr val="003876"/>
    <a:srgbClr val="DC3912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800" dirty="0"/>
              <a:t>Facilidad para completar su solicitud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E40-4595-8294-A63BF17F6E1B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E40-4595-8294-A63BF17F6E1B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E40-4595-8294-A63BF17F6E1B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E40-4595-8294-A63BF17F6E1B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E40-4595-8294-A63BF17F6E1B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E40-4595-8294-A63BF17F6E1B}"/>
                </c:ext>
              </c:extLst>
            </c:dLbl>
            <c:dLbl>
              <c:idx val="1"/>
              <c:layout>
                <c:manualLayout>
                  <c:x val="0.11280607406591656"/>
                  <c:y val="0.1574478771548905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40-4595-8294-A63BF17F6E1B}"/>
                </c:ext>
              </c:extLst>
            </c:dLbl>
            <c:dLbl>
              <c:idx val="2"/>
              <c:layout>
                <c:manualLayout>
                  <c:x val="4.2287441342559455E-2"/>
                  <c:y val="3.9987094636426218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40-4595-8294-A63BF17F6E1B}"/>
                </c:ext>
              </c:extLst>
            </c:dLbl>
            <c:dLbl>
              <c:idx val="3"/>
              <c:layout>
                <c:manualLayout>
                  <c:x val="0.12852400442951617"/>
                  <c:y val="4.5496638501582249E-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40-4595-8294-A63BF17F6E1B}"/>
                </c:ext>
              </c:extLst>
            </c:dLbl>
            <c:dLbl>
              <c:idx val="4"/>
              <c:layout>
                <c:manualLayout>
                  <c:x val="0.11993123237217726"/>
                  <c:y val="0.130372075583575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40-4595-8294-A63BF17F6E1B}"/>
                </c:ext>
              </c:extLst>
            </c:dLbl>
            <c:spPr>
              <a:solidFill>
                <a:srgbClr val="FFFFFF">
                  <a:alpha val="90000"/>
                </a:srgbClr>
              </a:solidFill>
              <a:ln w="12700" cap="flat" cmpd="sng" algn="ctr">
                <a:solidFill>
                  <a:srgbClr val="4285F4"/>
                </a:solidFill>
                <a:round/>
              </a:ln>
              <a:effectLst>
                <a:outerShdw blurRad="50800" dist="38100" dir="2700000" algn="tl" rotWithShape="0">
                  <a:srgbClr val="4285F4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Sheet1!$B$4:$B$8</c:f>
              <c:strCache>
                <c:ptCount val="5"/>
                <c:pt idx="0">
                  <c:v>Muy bueno</c:v>
                </c:pt>
                <c:pt idx="1">
                  <c:v>Bueno</c:v>
                </c:pt>
                <c:pt idx="2">
                  <c:v>Neutro</c:v>
                </c:pt>
                <c:pt idx="3">
                  <c:v>Malo</c:v>
                </c:pt>
                <c:pt idx="4">
                  <c:v>Muy Malo </c:v>
                </c:pt>
              </c:strCache>
            </c:strRef>
          </c:cat>
          <c:val>
            <c:numRef>
              <c:f>Sheet1!$C$4:$C$8</c:f>
              <c:numCache>
                <c:formatCode>0%</c:formatCode>
                <c:ptCount val="5"/>
                <c:pt idx="0">
                  <c:v>0.69230769230769229</c:v>
                </c:pt>
                <c:pt idx="1">
                  <c:v>0.23076923076923078</c:v>
                </c:pt>
                <c:pt idx="2">
                  <c:v>0</c:v>
                </c:pt>
                <c:pt idx="3">
                  <c:v>0</c:v>
                </c:pt>
                <c:pt idx="4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E40-4595-8294-A63BF17F6E1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La confianza en la atención Brindada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3AF-42FD-80FE-3B7BC92DD976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3AF-42FD-80FE-3B7BC92DD97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3AF-42FD-80FE-3B7BC92DD976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3AF-42FD-80FE-3B7BC92DD97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93AF-42FD-80FE-3B7BC92DD976}"/>
              </c:ext>
            </c:extLst>
          </c:dPt>
          <c:dLbls>
            <c:dLbl>
              <c:idx val="1"/>
              <c:layout>
                <c:manualLayout>
                  <c:x val="-5.7219768758326008E-17"/>
                  <c:y val="-3.0704904830510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AF-42FD-80FE-3B7BC92DD976}"/>
                </c:ext>
              </c:extLst>
            </c:dLbl>
            <c:dLbl>
              <c:idx val="2"/>
              <c:layout>
                <c:manualLayout>
                  <c:x val="6.2422287017429379E-3"/>
                  <c:y val="-3.3775395313561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AF-42FD-80FE-3B7BC92DD976}"/>
                </c:ext>
              </c:extLst>
            </c:dLbl>
            <c:dLbl>
              <c:idx val="3"/>
              <c:layout>
                <c:manualLayout>
                  <c:x val="0"/>
                  <c:y val="-5.8339319177969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AF-42FD-80FE-3B7BC92DD976}"/>
                </c:ext>
              </c:extLst>
            </c:dLbl>
            <c:dLbl>
              <c:idx val="4"/>
              <c:layout>
                <c:manualLayout>
                  <c:x val="-3.1211143508715088E-2"/>
                  <c:y val="-3.0704904830510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AF-42FD-80FE-3B7BC92DD9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Sheet1!$B$24:$B$28</c:f>
              <c:strCache>
                <c:ptCount val="5"/>
                <c:pt idx="0">
                  <c:v>Muy bueno</c:v>
                </c:pt>
                <c:pt idx="1">
                  <c:v>Bueno</c:v>
                </c:pt>
                <c:pt idx="2">
                  <c:v>Neutro</c:v>
                </c:pt>
                <c:pt idx="3">
                  <c:v>Malo</c:v>
                </c:pt>
                <c:pt idx="4">
                  <c:v>Muy Malo </c:v>
                </c:pt>
              </c:strCache>
            </c:strRef>
          </c:cat>
          <c:val>
            <c:numRef>
              <c:f>Sheet1!$C$24:$C$28</c:f>
              <c:numCache>
                <c:formatCode>0%</c:formatCode>
                <c:ptCount val="5"/>
                <c:pt idx="0">
                  <c:v>0.84615384615384615</c:v>
                </c:pt>
                <c:pt idx="1">
                  <c:v>7.6923076923076927E-2</c:v>
                </c:pt>
                <c:pt idx="2">
                  <c:v>0</c:v>
                </c:pt>
                <c:pt idx="3">
                  <c:v>0</c:v>
                </c:pt>
                <c:pt idx="4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AF-42FD-80FE-3B7BC92DD9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57688288"/>
        <c:axId val="448217344"/>
        <c:axId val="0"/>
      </c:bar3DChart>
      <c:catAx>
        <c:axId val="45768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48217344"/>
        <c:crosses val="autoZero"/>
        <c:auto val="1"/>
        <c:lblAlgn val="ctr"/>
        <c:lblOffset val="100"/>
        <c:noMultiLvlLbl val="0"/>
      </c:catAx>
      <c:valAx>
        <c:axId val="44821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5768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b="0" i="0" u="none" strike="noStrike" cap="all" normalizeH="0" baseline="0" dirty="0">
                <a:effectLst/>
              </a:rPr>
              <a:t>El tiempo que tarda la institución en darle respuesta a la solicitud </a:t>
            </a:r>
            <a:r>
              <a:rPr lang="es-ES" sz="1600" b="1" i="0" u="none" strike="noStrike" cap="all" normalizeH="0" baseline="0" dirty="0"/>
              <a:t> </a:t>
            </a:r>
            <a:endParaRPr lang="es-E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9225-43C5-949F-6883276E6C32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9225-43C5-949F-6883276E6C3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9225-43C5-949F-6883276E6C3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9225-43C5-949F-6883276E6C32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9225-43C5-949F-6883276E6C32}"/>
              </c:ext>
            </c:extLst>
          </c:dPt>
          <c:dLbls>
            <c:dLbl>
              <c:idx val="0"/>
              <c:layout>
                <c:manualLayout>
                  <c:x val="0.29982005692178532"/>
                  <c:y val="-1.7199260657503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25-43C5-949F-6883276E6C32}"/>
                </c:ext>
              </c:extLst>
            </c:dLbl>
            <c:dLbl>
              <c:idx val="1"/>
              <c:layout>
                <c:manualLayout>
                  <c:x val="2.106843643234161E-2"/>
                  <c:y val="-7.7396672958767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225-43C5-949F-6883276E6C32}"/>
                </c:ext>
              </c:extLst>
            </c:dLbl>
            <c:dLbl>
              <c:idx val="2"/>
              <c:layout>
                <c:manualLayout>
                  <c:x val="5.9893041403226363E-2"/>
                  <c:y val="-9.36557933463539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25-43C5-949F-6883276E6C32}"/>
                </c:ext>
              </c:extLst>
            </c:dLbl>
            <c:dLbl>
              <c:idx val="3"/>
              <c:layout>
                <c:manualLayout>
                  <c:x val="0.10372153320537444"/>
                  <c:y val="-5.73308688583460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25-43C5-949F-6883276E6C32}"/>
                </c:ext>
              </c:extLst>
            </c:dLbl>
            <c:dLbl>
              <c:idx val="4"/>
              <c:layout>
                <c:manualLayout>
                  <c:x val="4.8484843040707055E-2"/>
                  <c:y val="-5.1085568326947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25-43C5-949F-6883276E6C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Sheet1!$B$40:$B$44</c:f>
              <c:strCache>
                <c:ptCount val="5"/>
                <c:pt idx="0">
                  <c:v>Muy bueno</c:v>
                </c:pt>
                <c:pt idx="1">
                  <c:v>Bueno</c:v>
                </c:pt>
                <c:pt idx="2">
                  <c:v>Neutro</c:v>
                </c:pt>
                <c:pt idx="3">
                  <c:v>Malo</c:v>
                </c:pt>
                <c:pt idx="4">
                  <c:v>Muy Malo </c:v>
                </c:pt>
              </c:strCache>
            </c:strRef>
          </c:cat>
          <c:val>
            <c:numRef>
              <c:f>Sheet1!$C$40:$C$44</c:f>
              <c:numCache>
                <c:formatCode>0%</c:formatCode>
                <c:ptCount val="5"/>
                <c:pt idx="0">
                  <c:v>0.38461538461538464</c:v>
                </c:pt>
                <c:pt idx="1">
                  <c:v>0.53846153846153844</c:v>
                </c:pt>
                <c:pt idx="2">
                  <c:v>0</c:v>
                </c:pt>
                <c:pt idx="3">
                  <c:v>7.6923076923076927E-2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25-43C5-949F-6883276E6C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530871568"/>
        <c:axId val="448213504"/>
        <c:axId val="0"/>
      </c:bar3DChart>
      <c:catAx>
        <c:axId val="53087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48213504"/>
        <c:crosses val="autoZero"/>
        <c:auto val="1"/>
        <c:lblAlgn val="ctr"/>
        <c:lblOffset val="100"/>
        <c:noMultiLvlLbl val="0"/>
      </c:catAx>
      <c:valAx>
        <c:axId val="44821350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30871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s-ES" sz="2800" b="1" i="0" u="none" strike="noStrike" cap="all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La profesionalidad que mostro el personal que le atendió fue</a:t>
            </a:r>
            <a:r>
              <a:rPr lang="es-ES" sz="2800" b="1" i="0" u="none" strike="noStrike" cap="all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s-E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17533360735485776"/>
          <c:y val="4.42942944813245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3B2-4753-A8CD-1D1D27D84C3A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3B2-4753-A8CD-1D1D27D84C3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3B2-4753-A8CD-1D1D27D84C3A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3B2-4753-A8CD-1D1D27D84C3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3B2-4753-A8CD-1D1D27D84C3A}"/>
              </c:ext>
            </c:extLst>
          </c:dPt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Sheet1!$B$58:$B$62</c:f>
              <c:strCache>
                <c:ptCount val="5"/>
                <c:pt idx="0">
                  <c:v>Muy bueno</c:v>
                </c:pt>
                <c:pt idx="1">
                  <c:v>Bueno</c:v>
                </c:pt>
                <c:pt idx="2">
                  <c:v>Neutro</c:v>
                </c:pt>
                <c:pt idx="3">
                  <c:v>Malo</c:v>
                </c:pt>
                <c:pt idx="4">
                  <c:v>Muy Malo </c:v>
                </c:pt>
              </c:strCache>
            </c:strRef>
          </c:cat>
          <c:val>
            <c:numRef>
              <c:f>Sheet1!$C$58:$C$62</c:f>
              <c:numCache>
                <c:formatCode>0%</c:formatCode>
                <c:ptCount val="5"/>
                <c:pt idx="0">
                  <c:v>0.92307692307692313</c:v>
                </c:pt>
                <c:pt idx="1">
                  <c:v>0</c:v>
                </c:pt>
                <c:pt idx="2">
                  <c:v>7.6923076923076927E-2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2-4753-A8CD-1D1D27D84C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510295856"/>
        <c:axId val="448213024"/>
        <c:axId val="515880736"/>
      </c:bar3DChart>
      <c:catAx>
        <c:axId val="51029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48213024"/>
        <c:crosses val="autoZero"/>
        <c:auto val="1"/>
        <c:lblAlgn val="ctr"/>
        <c:lblOffset val="100"/>
        <c:noMultiLvlLbl val="0"/>
      </c:catAx>
      <c:valAx>
        <c:axId val="4482130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0295856"/>
        <c:crosses val="autoZero"/>
        <c:crossBetween val="between"/>
      </c:valAx>
      <c:serAx>
        <c:axId val="515880736"/>
        <c:scaling>
          <c:orientation val="minMax"/>
        </c:scaling>
        <c:delete val="1"/>
        <c:axPos val="b"/>
        <c:majorTickMark val="none"/>
        <c:minorTickMark val="none"/>
        <c:tickLblPos val="nextTo"/>
        <c:crossAx val="448213024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6350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b="0" i="0" u="none" strike="noStrike" cap="none" baseline="0" dirty="0">
                <a:effectLst/>
              </a:rPr>
              <a:t>Nivel de cortesía/amabilidad con la que atendido, fue _______ de lo que esperaba</a:t>
            </a:r>
            <a:r>
              <a:rPr lang="es-ES" sz="2400" b="0" i="0" u="none" strike="noStrike" cap="none" baseline="0" dirty="0"/>
              <a:t> </a:t>
            </a:r>
            <a:endParaRPr lang="es-E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578-420A-BED9-5C333EC65441}"/>
              </c:ext>
            </c:extLst>
          </c:dPt>
          <c:dLbls>
            <c:dLbl>
              <c:idx val="1"/>
              <c:layout>
                <c:manualLayout>
                  <c:x val="2.5000000000000001E-2"/>
                  <c:y val="1.3093467483231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78-420A-BED9-5C333EC65441}"/>
                </c:ext>
              </c:extLst>
            </c:dLbl>
            <c:dLbl>
              <c:idx val="2"/>
              <c:layout>
                <c:manualLayout>
                  <c:x val="-8.3333333333333332E-3"/>
                  <c:y val="2.235272674249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78-420A-BED9-5C333EC65441}"/>
                </c:ext>
              </c:extLst>
            </c:dLbl>
            <c:dLbl>
              <c:idx val="3"/>
              <c:layout>
                <c:manualLayout>
                  <c:x val="1.1111111111111086E-2"/>
                  <c:y val="2.6982356372120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78-420A-BED9-5C333EC65441}"/>
                </c:ext>
              </c:extLst>
            </c:dLbl>
            <c:dLbl>
              <c:idx val="4"/>
              <c:layout>
                <c:manualLayout>
                  <c:x val="6.6666666666666666E-2"/>
                  <c:y val="2.235272674249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78-420A-BED9-5C333EC654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Sheet1!$B$76:$B$80</c:f>
              <c:strCache>
                <c:ptCount val="5"/>
                <c:pt idx="0">
                  <c:v>Muy bueno</c:v>
                </c:pt>
                <c:pt idx="1">
                  <c:v>Bueno</c:v>
                </c:pt>
                <c:pt idx="2">
                  <c:v>Neutro</c:v>
                </c:pt>
                <c:pt idx="3">
                  <c:v>Malo</c:v>
                </c:pt>
                <c:pt idx="4">
                  <c:v>Muy Malo </c:v>
                </c:pt>
              </c:strCache>
            </c:strRef>
          </c:cat>
          <c:val>
            <c:numRef>
              <c:f>Sheet1!$C$76:$C$80</c:f>
              <c:numCache>
                <c:formatCode>0%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78-420A-BED9-5C333EC65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2301888"/>
        <c:axId val="574180176"/>
      </c:barChart>
      <c:valAx>
        <c:axId val="574180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32301888"/>
        <c:crosses val="autoZero"/>
        <c:crossBetween val="between"/>
      </c:valAx>
      <c:catAx>
        <c:axId val="432301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4180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¿Me podría decir en que rango de edad se encuentra?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398E-44B0-A3D4-FD195835A47A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398E-44B0-A3D4-FD195835A47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398E-44B0-A3D4-FD195835A47A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398E-44B0-A3D4-FD195835A47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98E-44B0-A3D4-FD195835A47A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98E-44B0-A3D4-FD195835A47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398E-44B0-A3D4-FD195835A47A}"/>
              </c:ext>
            </c:extLst>
          </c:dPt>
          <c:dLbls>
            <c:dLbl>
              <c:idx val="0"/>
              <c:layout>
                <c:manualLayout>
                  <c:x val="2.4736420776256152E-2"/>
                  <c:y val="-7.6670031102102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8E-44B0-A3D4-FD195835A47A}"/>
                </c:ext>
              </c:extLst>
            </c:dLbl>
            <c:dLbl>
              <c:idx val="1"/>
              <c:layout>
                <c:manualLayout>
                  <c:x val="1.030684199010673E-2"/>
                  <c:y val="-8.397193882611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8E-44B0-A3D4-FD195835A47A}"/>
                </c:ext>
              </c:extLst>
            </c:dLbl>
            <c:dLbl>
              <c:idx val="2"/>
              <c:layout>
                <c:manualLayout>
                  <c:x val="1.0306841990106655E-2"/>
                  <c:y val="-0.251915816478335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8E-44B0-A3D4-FD195835A47A}"/>
                </c:ext>
              </c:extLst>
            </c:dLbl>
            <c:dLbl>
              <c:idx val="3"/>
              <c:layout>
                <c:manualLayout>
                  <c:x val="-7.5582634790402536E-17"/>
                  <c:y val="-0.17524578537623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8E-44B0-A3D4-FD195835A47A}"/>
                </c:ext>
              </c:extLst>
            </c:dLbl>
            <c:dLbl>
              <c:idx val="4"/>
              <c:layout>
                <c:manualLayout>
                  <c:x val="8.2454735920853839E-3"/>
                  <c:y val="-0.32493489371843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8E-44B0-A3D4-FD195835A47A}"/>
                </c:ext>
              </c:extLst>
            </c:dLbl>
            <c:dLbl>
              <c:idx val="5"/>
              <c:layout>
                <c:manualLayout>
                  <c:x val="1.8552315582191965E-2"/>
                  <c:y val="-0.17524578537623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8E-44B0-A3D4-FD195835A47A}"/>
                </c:ext>
              </c:extLst>
            </c:dLbl>
            <c:dLbl>
              <c:idx val="6"/>
              <c:layout>
                <c:manualLayout>
                  <c:x val="2.2675052378234806E-2"/>
                  <c:y val="-0.131434339032175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8E-44B0-A3D4-FD195835A4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Sheet1!$B$103:$B$109</c:f>
              <c:strCache>
                <c:ptCount val="7"/>
                <c:pt idx="0">
                  <c:v>De 18 a 24</c:v>
                </c:pt>
                <c:pt idx="1">
                  <c:v>De 25 a 31</c:v>
                </c:pt>
                <c:pt idx="2">
                  <c:v>De 32 a 38</c:v>
                </c:pt>
                <c:pt idx="3">
                  <c:v>De 39 a 45</c:v>
                </c:pt>
                <c:pt idx="4">
                  <c:v>De 46 a 52</c:v>
                </c:pt>
                <c:pt idx="5">
                  <c:v>De 53 a 59</c:v>
                </c:pt>
                <c:pt idx="6">
                  <c:v>Más de 60</c:v>
                </c:pt>
              </c:strCache>
            </c:strRef>
          </c:cat>
          <c:val>
            <c:numRef>
              <c:f>Sheet1!$C$103:$C$109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0.23076923076923078</c:v>
                </c:pt>
                <c:pt idx="3">
                  <c:v>0.15384615384615385</c:v>
                </c:pt>
                <c:pt idx="4">
                  <c:v>0.38461538461538464</c:v>
                </c:pt>
                <c:pt idx="5">
                  <c:v>0.15384615384615385</c:v>
                </c:pt>
                <c:pt idx="6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8E-44B0-A3D4-FD195835A4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441882656"/>
        <c:axId val="574174416"/>
        <c:axId val="0"/>
      </c:bar3DChart>
      <c:catAx>
        <c:axId val="441882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4174416"/>
        <c:crosses val="autoZero"/>
        <c:auto val="1"/>
        <c:lblAlgn val="ctr"/>
        <c:lblOffset val="100"/>
        <c:noMultiLvlLbl val="0"/>
      </c:catAx>
      <c:valAx>
        <c:axId val="5741744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4188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800" b="0" i="0" u="none" strike="noStrike" baseline="0">
                <a:effectLst/>
              </a:rPr>
              <a:t>¿Me podria decr cual fe el ultimo grado de estudios que realizo?</a:t>
            </a:r>
            <a:r>
              <a:rPr lang="es-ES" sz="1800" b="1" i="0" u="none" strike="noStrike" baseline="0"/>
              <a:t> </a:t>
            </a:r>
            <a:endParaRPr lang="es-E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EB1-4124-8691-529317FD44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EB1-4124-8691-529317FD44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EB1-4124-8691-529317FD44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EB1-4124-8691-529317FD445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Sheet1!$B$122:$B$125</c:f>
              <c:strCache>
                <c:ptCount val="4"/>
                <c:pt idx="0">
                  <c:v>Educación Basica</c:v>
                </c:pt>
                <c:pt idx="1">
                  <c:v>Educación Media </c:v>
                </c:pt>
                <c:pt idx="2">
                  <c:v>Educación Superior</c:v>
                </c:pt>
                <c:pt idx="3">
                  <c:v>Ninguno </c:v>
                </c:pt>
              </c:strCache>
            </c:strRef>
          </c:cat>
          <c:val>
            <c:numRef>
              <c:f>Sheet1!$C$122:$C$125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EB1-4124-8691-529317FD445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BF9AB-0634-45D3-ACCE-494B06C04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782FE4-4FD9-406B-B005-87DEB47DD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E3B3E5-8D9F-494E-B3D7-3AF73609E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904D-9E4F-49BE-9D74-3A22F7DDF19C}" type="datetimeFigureOut">
              <a:rPr lang="es-US" smtClean="0"/>
              <a:t>3/22/2023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F06906-CC15-4D36-BA0C-843C21F5E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76D349-2009-46BE-B89A-7159448E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DAA-50B0-45D4-8BE9-C1E46392E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1101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D9CA15-F5F2-400A-A63F-E0C3D3A16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60D847-47D1-452A-8B52-540B4FB6D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71D0A9-448D-4E17-9540-6B28EFC9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904D-9E4F-49BE-9D74-3A22F7DDF19C}" type="datetimeFigureOut">
              <a:rPr lang="es-US" smtClean="0"/>
              <a:t>3/22/2023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24C6F1-EA99-4FA2-BAE4-B8E53AFE6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44C85E-0B7A-4170-A330-3E2D5C6FB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DAA-50B0-45D4-8BE9-C1E46392E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0044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F1178B7-9633-4BBC-9961-82D406BBE5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AACA90-037F-4BF5-B448-4A83E1319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190461-DAF9-45B8-BCC2-CEA4D4546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904D-9E4F-49BE-9D74-3A22F7DDF19C}" type="datetimeFigureOut">
              <a:rPr lang="es-US" smtClean="0"/>
              <a:t>3/22/2023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67C17F-D8BA-4C14-8ADE-C5DFB8E5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BF092F-B1AF-4E20-B1D5-D55B1E541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DAA-50B0-45D4-8BE9-C1E46392E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7779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8D896B-F177-4026-8A72-C30FB84C0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FB1387-D8B5-4C21-9F3D-D5761FD32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DE48E1-B227-4392-9FF6-1F72D0CC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904D-9E4F-49BE-9D74-3A22F7DDF19C}" type="datetimeFigureOut">
              <a:rPr lang="es-US" smtClean="0"/>
              <a:t>3/22/2023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C5B6FC-5B59-42DD-AA0E-C5E2E085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441283-2420-4A32-9F7D-587B8E271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DAA-50B0-45D4-8BE9-C1E46392E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7881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51C1CC-5D77-482A-A0A1-CAF46B995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7877A5-1650-4828-97F5-DAAFA8B6B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3BC917-83ED-4A0F-9241-4BBA82DC9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904D-9E4F-49BE-9D74-3A22F7DDF19C}" type="datetimeFigureOut">
              <a:rPr lang="es-US" smtClean="0"/>
              <a:t>3/22/2023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3AD536-3448-48CC-A831-443C64144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241465-F2B9-4D60-A8D6-90A6358E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DAA-50B0-45D4-8BE9-C1E46392E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0412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3E28C9-3D1B-4175-B3E6-FF0F48429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B943BA-B05B-4B49-A213-A08CA24D91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78161E-6A45-4C9D-8D43-6F879FEB5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BA9AAF-DEF4-49D3-A7EC-2506E23BD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904D-9E4F-49BE-9D74-3A22F7DDF19C}" type="datetimeFigureOut">
              <a:rPr lang="es-US" smtClean="0"/>
              <a:t>3/22/2023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CA0107-BAE2-465F-A76B-08838270E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26D64F-7FA3-4EF2-81F8-B190728F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DAA-50B0-45D4-8BE9-C1E46392E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8543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5A139-3301-4B2D-9D0F-8EE70F33D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2821AD-AB97-4513-9691-C1A2A77A6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B5B9F4-11D4-4B96-A96C-69E6C0055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787487D-0835-427E-BE93-E710ACF437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687A734-8B0B-42D6-ADBA-900253E0E3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F858D52-FC33-4D7E-BF46-8B1D1A386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904D-9E4F-49BE-9D74-3A22F7DDF19C}" type="datetimeFigureOut">
              <a:rPr lang="es-US" smtClean="0"/>
              <a:t>3/22/2023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5FF0782-4EEF-48CC-83CE-DBCEFA271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6BB9A33-8E8F-4D3C-A975-2761B59F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DAA-50B0-45D4-8BE9-C1E46392E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9412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849DC5-562C-4946-A340-0580E2E36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BACA793-558A-4F1D-9683-4E5CFA35A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904D-9E4F-49BE-9D74-3A22F7DDF19C}" type="datetimeFigureOut">
              <a:rPr lang="es-US" smtClean="0"/>
              <a:t>3/22/2023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BDF6CB3-8201-48CF-B686-7943BAAC4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22429FF-5AE0-4FC8-929C-6EEA2679C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DAA-50B0-45D4-8BE9-C1E46392E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8054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493EBAD-CBC3-4D2C-BD55-5BDE53D9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904D-9E4F-49BE-9D74-3A22F7DDF19C}" type="datetimeFigureOut">
              <a:rPr lang="es-US" smtClean="0"/>
              <a:t>3/22/2023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7F484C-8B99-4E3F-93B9-1C97572C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A224F5-A1ED-4D12-81C2-3F6989D8A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DAA-50B0-45D4-8BE9-C1E46392E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5986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2C97D-BC2E-483D-98F6-97D723864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8AC76F-D680-4AEA-AC6C-E6BD7C687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49BF86-3985-4924-8F6C-8CB57B175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F8BCEA-91FC-43EC-BECB-4CB4930C1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904D-9E4F-49BE-9D74-3A22F7DDF19C}" type="datetimeFigureOut">
              <a:rPr lang="es-US" smtClean="0"/>
              <a:t>3/22/2023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F92731-7C0B-46D4-8995-5D1F73AC1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19C68F-8640-4FFA-960B-5CD9BA667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DAA-50B0-45D4-8BE9-C1E46392E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91209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46455-07C7-45D6-B366-E70F6855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E359E2-CDA3-4E1E-AD39-40C6736128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4938DE-7D82-4B1F-812A-A351FBFF8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41BF31-9C92-4E87-9C98-8A1747F0A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904D-9E4F-49BE-9D74-3A22F7DDF19C}" type="datetimeFigureOut">
              <a:rPr lang="es-US" smtClean="0"/>
              <a:t>3/22/2023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DDF3A1-1B36-4AA7-B503-BC29D31BD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F38E7A-3503-46F7-9395-EBEC6AC01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DAA-50B0-45D4-8BE9-C1E46392E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27895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5F4FADD-DA6F-4E9A-BAF2-C724A3738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CF8F23-A62E-46F1-B584-E0D03CD0F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51E56C-9127-4F4D-9230-F9514305F5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E904D-9E4F-49BE-9D74-3A22F7DDF19C}" type="datetimeFigureOut">
              <a:rPr lang="es-US" smtClean="0"/>
              <a:t>3/22/2023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8031EE-6AB4-4E46-BC33-DD332E4C3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452E6F-E496-4869-B9DA-AA14593FF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8DAA-50B0-45D4-8BE9-C1E46392E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9238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B501A10D-06A6-4E1B-AA7A-F15B22E3152D}"/>
              </a:ext>
            </a:extLst>
          </p:cNvPr>
          <p:cNvSpPr txBox="1"/>
          <p:nvPr/>
        </p:nvSpPr>
        <p:spPr>
          <a:xfrm>
            <a:off x="1180536" y="3843521"/>
            <a:ext cx="93814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200" dirty="0">
                <a:solidFill>
                  <a:schemeClr val="tx2">
                    <a:lumMod val="75000"/>
                  </a:schemeClr>
                </a:solidFill>
              </a:rPr>
              <a:t>Informe De medición de </a:t>
            </a:r>
            <a:r>
              <a:rPr lang="es-ES" sz="3200" dirty="0">
                <a:solidFill>
                  <a:schemeClr val="tx2">
                    <a:lumMod val="75000"/>
                  </a:schemeClr>
                </a:solidFill>
              </a:rPr>
              <a:t>la Calidad de los servicios ofrecidos por el</a:t>
            </a:r>
          </a:p>
          <a:p>
            <a:pPr algn="ctr"/>
            <a:r>
              <a:rPr lang="es-E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US" sz="3200" b="1" dirty="0">
                <a:solidFill>
                  <a:schemeClr val="tx2">
                    <a:lumMod val="75000"/>
                  </a:schemeClr>
                </a:solidFill>
              </a:rPr>
              <a:t>Consejo de Coordinación Zona Especial Desarrollo Fronterizo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920D873D-8EF0-4B6F-ACAE-727901D72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436" y="395785"/>
            <a:ext cx="3853127" cy="3860849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AFE18547-3D56-4F36-8EB6-2C7DA311E74C}"/>
              </a:ext>
            </a:extLst>
          </p:cNvPr>
          <p:cNvSpPr txBox="1"/>
          <p:nvPr/>
        </p:nvSpPr>
        <p:spPr>
          <a:xfrm>
            <a:off x="4637717" y="6262160"/>
            <a:ext cx="4374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000" b="1" dirty="0">
                <a:solidFill>
                  <a:schemeClr val="tx2">
                    <a:lumMod val="75000"/>
                  </a:schemeClr>
                </a:solidFill>
              </a:rPr>
              <a:t>Septiembre2022-Marzo 2023</a:t>
            </a:r>
          </a:p>
        </p:txBody>
      </p:sp>
    </p:spTree>
    <p:extLst>
      <p:ext uri="{BB962C8B-B14F-4D97-AF65-F5344CB8AC3E}">
        <p14:creationId xmlns:p14="http://schemas.microsoft.com/office/powerpoint/2010/main" val="24208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F073DCF-7925-4A38-9D21-9F810C1C51A2}"/>
              </a:ext>
            </a:extLst>
          </p:cNvPr>
          <p:cNvSpPr txBox="1"/>
          <p:nvPr/>
        </p:nvSpPr>
        <p:spPr>
          <a:xfrm>
            <a:off x="6892119" y="891540"/>
            <a:ext cx="4589493" cy="1578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>
                <a:latin typeface="+mj-lt"/>
                <a:ea typeface="+mj-ea"/>
                <a:cs typeface="+mj-cs"/>
              </a:rPr>
              <a:t>Objetivo</a:t>
            </a:r>
            <a:endParaRPr lang="en-US" sz="40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9A5BF6E-4909-492C-9C27-59F4FF209B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"/>
          <a:stretch/>
        </p:blipFill>
        <p:spPr>
          <a:xfrm>
            <a:off x="1" y="10"/>
            <a:ext cx="6832674" cy="6857990"/>
          </a:xfrm>
          <a:custGeom>
            <a:avLst/>
            <a:gdLst/>
            <a:ahLst/>
            <a:cxnLst/>
            <a:rect l="l" t="t" r="r" b="b"/>
            <a:pathLst>
              <a:path w="6832674" h="6858000">
                <a:moveTo>
                  <a:pt x="0" y="0"/>
                </a:moveTo>
                <a:lnTo>
                  <a:pt x="6832674" y="0"/>
                </a:lnTo>
                <a:lnTo>
                  <a:pt x="6749707" y="183520"/>
                </a:lnTo>
                <a:cubicBezTo>
                  <a:pt x="6327787" y="1181050"/>
                  <a:pt x="6094475" y="2277779"/>
                  <a:pt x="6094475" y="3429000"/>
                </a:cubicBezTo>
                <a:cubicBezTo>
                  <a:pt x="6094475" y="4580222"/>
                  <a:pt x="6327787" y="5676950"/>
                  <a:pt x="6749707" y="6674481"/>
                </a:cubicBezTo>
                <a:lnTo>
                  <a:pt x="683267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EF53553-24EC-4E15-8B8C-82AE11B97F7E}"/>
              </a:ext>
            </a:extLst>
          </p:cNvPr>
          <p:cNvSpPr txBox="1"/>
          <p:nvPr/>
        </p:nvSpPr>
        <p:spPr>
          <a:xfrm>
            <a:off x="6502375" y="2030555"/>
            <a:ext cx="5129992" cy="3332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En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siguiente</a:t>
            </a:r>
            <a:r>
              <a:rPr lang="en-US" sz="2000" dirty="0"/>
              <a:t> </a:t>
            </a:r>
            <a:r>
              <a:rPr lang="en-US" sz="2000" dirty="0" err="1"/>
              <a:t>informe</a:t>
            </a:r>
            <a:r>
              <a:rPr lang="en-US" sz="2000" dirty="0"/>
              <a:t> se  </a:t>
            </a:r>
            <a:r>
              <a:rPr lang="en-US" sz="2000" dirty="0" err="1"/>
              <a:t>proyecta</a:t>
            </a:r>
            <a:r>
              <a:rPr lang="en-US" sz="2000" dirty="0"/>
              <a:t> la </a:t>
            </a:r>
            <a:r>
              <a:rPr lang="en-US" sz="2000" dirty="0" err="1"/>
              <a:t>calidad</a:t>
            </a:r>
            <a:r>
              <a:rPr lang="en-US" sz="2000" dirty="0"/>
              <a:t> de los </a:t>
            </a:r>
            <a:r>
              <a:rPr lang="en-US" sz="2000" dirty="0" err="1"/>
              <a:t>servicios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exoneración</a:t>
            </a:r>
            <a:r>
              <a:rPr lang="en-US" sz="2000" dirty="0"/>
              <a:t> de </a:t>
            </a:r>
            <a:r>
              <a:rPr lang="en-US" sz="2000" dirty="0" err="1"/>
              <a:t>impustos</a:t>
            </a:r>
            <a:r>
              <a:rPr lang="en-US" sz="2000" dirty="0"/>
              <a:t> que </a:t>
            </a:r>
            <a:r>
              <a:rPr lang="en-US" sz="2000" dirty="0" err="1"/>
              <a:t>ofrece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Consejo</a:t>
            </a:r>
            <a:r>
              <a:rPr lang="en-US" sz="2000" dirty="0"/>
              <a:t> de </a:t>
            </a:r>
            <a:r>
              <a:rPr lang="en-US" sz="2000" dirty="0" err="1"/>
              <a:t>Coordinación</a:t>
            </a:r>
            <a:r>
              <a:rPr lang="en-US" sz="2000" dirty="0"/>
              <a:t>  Zona Especial De Desarrollo </a:t>
            </a:r>
            <a:r>
              <a:rPr lang="en-US" sz="2000" dirty="0" err="1"/>
              <a:t>Fronterizo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5 </a:t>
            </a:r>
            <a:r>
              <a:rPr lang="en-US" sz="2000" dirty="0" err="1"/>
              <a:t>diferentes</a:t>
            </a:r>
            <a:r>
              <a:rPr lang="en-US" sz="2000" dirty="0"/>
              <a:t> </a:t>
            </a:r>
            <a:r>
              <a:rPr lang="en-US" sz="2000" dirty="0" err="1"/>
              <a:t>dimensiones</a:t>
            </a:r>
            <a:r>
              <a:rPr lang="en-US" sz="2000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La </a:t>
            </a:r>
            <a:r>
              <a:rPr lang="en-US" sz="2000" dirty="0" err="1"/>
              <a:t>misma</a:t>
            </a:r>
            <a:r>
              <a:rPr lang="en-US" sz="2000" dirty="0"/>
              <a:t> </a:t>
            </a:r>
            <a:r>
              <a:rPr lang="en-US" sz="2000" dirty="0" err="1"/>
              <a:t>fue</a:t>
            </a:r>
            <a:r>
              <a:rPr lang="en-US" sz="2000" dirty="0"/>
              <a:t> </a:t>
            </a:r>
            <a:r>
              <a:rPr lang="en-US" sz="2000" dirty="0" err="1"/>
              <a:t>realizando</a:t>
            </a:r>
            <a:r>
              <a:rPr lang="en-US" sz="2000" dirty="0"/>
              <a:t> a </a:t>
            </a:r>
            <a:r>
              <a:rPr lang="en-US" sz="2000" dirty="0" err="1"/>
              <a:t>partir</a:t>
            </a:r>
            <a:r>
              <a:rPr lang="en-US" sz="2000" dirty="0"/>
              <a:t> del </a:t>
            </a:r>
            <a:r>
              <a:rPr lang="en-US" sz="2000" dirty="0" err="1"/>
              <a:t>uso</a:t>
            </a:r>
            <a:r>
              <a:rPr lang="en-US" sz="2000" dirty="0"/>
              <a:t> del </a:t>
            </a:r>
            <a:r>
              <a:rPr lang="en-US" sz="2000" dirty="0" err="1"/>
              <a:t>servicio</a:t>
            </a:r>
            <a:r>
              <a:rPr lang="en-US" sz="2000" dirty="0"/>
              <a:t> en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periodo</a:t>
            </a:r>
            <a:r>
              <a:rPr lang="en-US" sz="2000" dirty="0"/>
              <a:t> de </a:t>
            </a:r>
            <a:r>
              <a:rPr lang="en-US" sz="2000" dirty="0" err="1"/>
              <a:t>tiempo</a:t>
            </a:r>
            <a:r>
              <a:rPr lang="en-US" sz="2000" dirty="0"/>
              <a:t> que compete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mes</a:t>
            </a:r>
            <a:r>
              <a:rPr lang="en-US" sz="2000" dirty="0"/>
              <a:t> de </a:t>
            </a:r>
            <a:r>
              <a:rPr lang="en-US" sz="2000" dirty="0" err="1"/>
              <a:t>Septiembre</a:t>
            </a:r>
            <a:r>
              <a:rPr lang="en-US" sz="2000" dirty="0"/>
              <a:t> 2022 hasta </a:t>
            </a:r>
            <a:r>
              <a:rPr lang="en-US" sz="2000" dirty="0" err="1"/>
              <a:t>Marzo</a:t>
            </a:r>
            <a:r>
              <a:rPr lang="en-US" sz="2000" dirty="0"/>
              <a:t> 2023.</a:t>
            </a:r>
          </a:p>
        </p:txBody>
      </p:sp>
    </p:spTree>
    <p:extLst>
      <p:ext uri="{BB962C8B-B14F-4D97-AF65-F5344CB8AC3E}">
        <p14:creationId xmlns:p14="http://schemas.microsoft.com/office/powerpoint/2010/main" val="2950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F073DCF-7925-4A38-9D21-9F810C1C51A2}"/>
              </a:ext>
            </a:extLst>
          </p:cNvPr>
          <p:cNvSpPr txBox="1"/>
          <p:nvPr/>
        </p:nvSpPr>
        <p:spPr>
          <a:xfrm>
            <a:off x="2178713" y="1872627"/>
            <a:ext cx="3633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800" b="1" dirty="0">
                <a:solidFill>
                  <a:schemeClr val="accent1">
                    <a:lumMod val="50000"/>
                  </a:schemeClr>
                </a:solidFill>
              </a:rPr>
              <a:t>Ficha técnica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8ABFB1A-39BA-91D3-C04F-74ACFD8215AB}"/>
              </a:ext>
            </a:extLst>
          </p:cNvPr>
          <p:cNvSpPr txBox="1"/>
          <p:nvPr/>
        </p:nvSpPr>
        <p:spPr>
          <a:xfrm>
            <a:off x="1472162" y="3138714"/>
            <a:ext cx="981517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Universo  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	      Empresas de la Zona Fronteriza Acogidas a la Ley 12-21 (antigua 28-01).</a:t>
            </a:r>
          </a:p>
          <a:p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Muestra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	                       13 Empresas que utilizan con regularidad los siguientes servicios:</a:t>
            </a: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                                        -Tramitación de Exoneración de Impuestos</a:t>
            </a:r>
          </a:p>
          <a:p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Método a utilizar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	      Encuesta a realizar vía telefónica</a:t>
            </a:r>
          </a:p>
          <a:p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Responsable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                Gabriela Gonzalez (Analista de Calidad).</a:t>
            </a:r>
          </a:p>
        </p:txBody>
      </p:sp>
      <p:pic>
        <p:nvPicPr>
          <p:cNvPr id="4" name="Imagen 13">
            <a:extLst>
              <a:ext uri="{FF2B5EF4-FFF2-40B4-BE49-F238E27FC236}">
                <a16:creationId xmlns:a16="http://schemas.microsoft.com/office/drawing/2014/main" id="{223F68B5-EA0D-CE7E-9E17-2BB32988E14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724" y="-341072"/>
            <a:ext cx="7525062" cy="754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27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123AD7E4-35E1-4DFC-87E7-E0A72A66CF21}"/>
              </a:ext>
            </a:extLst>
          </p:cNvPr>
          <p:cNvSpPr txBox="1"/>
          <p:nvPr/>
        </p:nvSpPr>
        <p:spPr>
          <a:xfrm>
            <a:off x="1354964" y="754993"/>
            <a:ext cx="9771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800" b="1" dirty="0">
                <a:solidFill>
                  <a:schemeClr val="tx2">
                    <a:lumMod val="75000"/>
                  </a:schemeClr>
                </a:solidFill>
              </a:rPr>
              <a:t>DIMENSION: ACCESIBILIDAD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44D6571A-BA8F-4D78-8483-6E70628AC931}"/>
              </a:ext>
            </a:extLst>
          </p:cNvPr>
          <p:cNvSpPr txBox="1"/>
          <p:nvPr/>
        </p:nvSpPr>
        <p:spPr>
          <a:xfrm>
            <a:off x="9677953" y="4943476"/>
            <a:ext cx="1904447" cy="461665"/>
          </a:xfrm>
          <a:prstGeom prst="rect">
            <a:avLst/>
          </a:prstGeom>
          <a:solidFill>
            <a:srgbClr val="920000"/>
          </a:solidFill>
          <a:ln>
            <a:solidFill>
              <a:srgbClr val="92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</a:rPr>
              <a:t>Promedio de satisfacción de la dimensión</a:t>
            </a:r>
            <a:endParaRPr lang="es-US" sz="1200" b="1" dirty="0">
              <a:solidFill>
                <a:schemeClr val="bg1"/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875B482-646C-4A1D-9629-D931F3E76F76}"/>
              </a:ext>
            </a:extLst>
          </p:cNvPr>
          <p:cNvSpPr txBox="1"/>
          <p:nvPr/>
        </p:nvSpPr>
        <p:spPr>
          <a:xfrm>
            <a:off x="11126760" y="5961208"/>
            <a:ext cx="628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>
                <a:solidFill>
                  <a:schemeClr val="bg1"/>
                </a:solidFill>
              </a:rPr>
              <a:t>83%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AFB7CF1-1B64-4F10-8F36-F06813272901}"/>
              </a:ext>
            </a:extLst>
          </p:cNvPr>
          <p:cNvSpPr txBox="1"/>
          <p:nvPr/>
        </p:nvSpPr>
        <p:spPr>
          <a:xfrm>
            <a:off x="9159119" y="42673"/>
            <a:ext cx="5800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100" dirty="0">
                <a:solidFill>
                  <a:schemeClr val="accent1">
                    <a:lumMod val="50000"/>
                  </a:schemeClr>
                </a:solidFill>
              </a:rPr>
              <a:t>Muestra total de 13 ciudadanos/clientes      100%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4A727C9-D735-030E-5180-410BB8143AE3}"/>
              </a:ext>
            </a:extLst>
          </p:cNvPr>
          <p:cNvSpPr txBox="1"/>
          <p:nvPr/>
        </p:nvSpPr>
        <p:spPr>
          <a:xfrm>
            <a:off x="9677953" y="5411723"/>
            <a:ext cx="190444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S" sz="1200" dirty="0"/>
              <a:t>Muy bueno </a:t>
            </a:r>
            <a:r>
              <a:rPr lang="es-US" sz="1200" b="1" dirty="0"/>
              <a:t>69%</a:t>
            </a:r>
          </a:p>
          <a:p>
            <a:r>
              <a:rPr lang="es-US" sz="1200" dirty="0"/>
              <a:t>Bueno </a:t>
            </a:r>
            <a:r>
              <a:rPr lang="es-US" sz="1200" b="1" dirty="0"/>
              <a:t>23%</a:t>
            </a:r>
          </a:p>
          <a:p>
            <a:r>
              <a:rPr lang="es-US" sz="1200" dirty="0"/>
              <a:t>Neutro </a:t>
            </a:r>
            <a:r>
              <a:rPr lang="es-US" sz="1200" b="1" dirty="0"/>
              <a:t>0%</a:t>
            </a:r>
          </a:p>
          <a:p>
            <a:r>
              <a:rPr lang="es-US" sz="1200" dirty="0"/>
              <a:t>Malo </a:t>
            </a:r>
            <a:r>
              <a:rPr lang="es-US" sz="1200" b="1" dirty="0"/>
              <a:t>0%</a:t>
            </a:r>
          </a:p>
          <a:p>
            <a:r>
              <a:rPr lang="es-US" sz="1200" dirty="0"/>
              <a:t>Muy malo  </a:t>
            </a:r>
            <a:r>
              <a:rPr lang="es-US" sz="1200" b="1" dirty="0"/>
              <a:t>8%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52D76DE-BCB2-1D3D-9BA5-5C395297AC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70027"/>
              </p:ext>
            </p:extLst>
          </p:nvPr>
        </p:nvGraphicFramePr>
        <p:xfrm>
          <a:off x="1809750" y="1682836"/>
          <a:ext cx="8001553" cy="5039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n 4">
            <a:extLst>
              <a:ext uri="{FF2B5EF4-FFF2-40B4-BE49-F238E27FC236}">
                <a16:creationId xmlns:a16="http://schemas.microsoft.com/office/drawing/2014/main" id="{B9FC2F3F-1FAC-E637-3571-ABD3FC24DC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67" t="9791" r="38885" b="53023"/>
          <a:stretch/>
        </p:blipFill>
        <p:spPr>
          <a:xfrm>
            <a:off x="121203" y="-298090"/>
            <a:ext cx="7236232" cy="715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1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A29D6CA1-F0C1-4301-9871-91F499F0B477}"/>
              </a:ext>
            </a:extLst>
          </p:cNvPr>
          <p:cNvSpPr txBox="1"/>
          <p:nvPr/>
        </p:nvSpPr>
        <p:spPr>
          <a:xfrm>
            <a:off x="3475757" y="730538"/>
            <a:ext cx="8079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b="1" dirty="0">
                <a:solidFill>
                  <a:schemeClr val="tx2">
                    <a:lumMod val="75000"/>
                  </a:schemeClr>
                </a:solidFill>
              </a:rPr>
              <a:t>DIMENSION: FIABLIDAD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9D43B26-EC3D-4A48-8526-6389B93EBD46}"/>
              </a:ext>
            </a:extLst>
          </p:cNvPr>
          <p:cNvSpPr txBox="1"/>
          <p:nvPr/>
        </p:nvSpPr>
        <p:spPr>
          <a:xfrm>
            <a:off x="9348221" y="2593937"/>
            <a:ext cx="628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>
                <a:solidFill>
                  <a:schemeClr val="bg1"/>
                </a:solidFill>
              </a:rPr>
              <a:t>88%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93E0C81-6D68-938C-E1F4-B0B0E9ACEF22}"/>
              </a:ext>
            </a:extLst>
          </p:cNvPr>
          <p:cNvSpPr txBox="1"/>
          <p:nvPr/>
        </p:nvSpPr>
        <p:spPr>
          <a:xfrm>
            <a:off x="9977008" y="5122620"/>
            <a:ext cx="1904447" cy="461665"/>
          </a:xfrm>
          <a:prstGeom prst="rect">
            <a:avLst/>
          </a:prstGeom>
          <a:solidFill>
            <a:srgbClr val="920000"/>
          </a:solidFill>
          <a:ln>
            <a:solidFill>
              <a:srgbClr val="92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</a:rPr>
              <a:t>Promedio de satisfacción de la dimensión</a:t>
            </a:r>
            <a:endParaRPr lang="es-US" sz="1200" b="1" dirty="0">
              <a:solidFill>
                <a:schemeClr val="bg1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2A7686E-31B4-656C-59DD-F14688BD250D}"/>
              </a:ext>
            </a:extLst>
          </p:cNvPr>
          <p:cNvSpPr txBox="1"/>
          <p:nvPr/>
        </p:nvSpPr>
        <p:spPr>
          <a:xfrm>
            <a:off x="11425815" y="6140352"/>
            <a:ext cx="628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>
                <a:solidFill>
                  <a:schemeClr val="bg1"/>
                </a:solidFill>
              </a:rPr>
              <a:t>83%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DEC630C-4893-43FF-9699-318CB00F2435}"/>
              </a:ext>
            </a:extLst>
          </p:cNvPr>
          <p:cNvSpPr txBox="1"/>
          <p:nvPr/>
        </p:nvSpPr>
        <p:spPr>
          <a:xfrm>
            <a:off x="9977008" y="5590867"/>
            <a:ext cx="190444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S" sz="1200" dirty="0"/>
              <a:t>Muy bueno </a:t>
            </a:r>
            <a:r>
              <a:rPr lang="es-US" sz="1200" b="1" dirty="0"/>
              <a:t>85%</a:t>
            </a:r>
          </a:p>
          <a:p>
            <a:r>
              <a:rPr lang="es-US" sz="1200" dirty="0"/>
              <a:t>Bueno </a:t>
            </a:r>
            <a:r>
              <a:rPr lang="es-US" sz="1200" b="1" dirty="0"/>
              <a:t>8%</a:t>
            </a:r>
          </a:p>
          <a:p>
            <a:r>
              <a:rPr lang="es-US" sz="1200" dirty="0"/>
              <a:t>Neutro </a:t>
            </a:r>
            <a:r>
              <a:rPr lang="es-US" sz="1200" b="1" dirty="0"/>
              <a:t>0%</a:t>
            </a:r>
          </a:p>
          <a:p>
            <a:r>
              <a:rPr lang="es-US" sz="1200" dirty="0"/>
              <a:t>Malo </a:t>
            </a:r>
            <a:r>
              <a:rPr lang="es-US" sz="1200" b="1" dirty="0"/>
              <a:t>0%</a:t>
            </a:r>
          </a:p>
          <a:p>
            <a:r>
              <a:rPr lang="es-US" sz="1200" dirty="0"/>
              <a:t>Muy malo </a:t>
            </a:r>
            <a:r>
              <a:rPr lang="es-US" sz="1200" b="1" dirty="0"/>
              <a:t>8%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C483729-D9BE-A1CB-98BC-AF49B20CFC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4344"/>
              </p:ext>
            </p:extLst>
          </p:nvPr>
        </p:nvGraphicFramePr>
        <p:xfrm>
          <a:off x="1838889" y="1454720"/>
          <a:ext cx="8138119" cy="4136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3">
            <a:extLst>
              <a:ext uri="{FF2B5EF4-FFF2-40B4-BE49-F238E27FC236}">
                <a16:creationId xmlns:a16="http://schemas.microsoft.com/office/drawing/2014/main" id="{034CBA2C-AE92-A918-D2E5-8BC700153E74}"/>
              </a:ext>
            </a:extLst>
          </p:cNvPr>
          <p:cNvSpPr txBox="1"/>
          <p:nvPr/>
        </p:nvSpPr>
        <p:spPr>
          <a:xfrm>
            <a:off x="9107227" y="133756"/>
            <a:ext cx="3084773" cy="268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100" dirty="0">
                <a:solidFill>
                  <a:schemeClr val="accent1">
                    <a:lumMod val="50000"/>
                  </a:schemeClr>
                </a:solidFill>
              </a:rPr>
              <a:t>Muestra total de 13 ciudadanos/clientes      100%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3866B6B2-EFE9-80B9-688F-85E433A46D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67" t="9791" r="38885" b="53023"/>
          <a:stretch/>
        </p:blipFill>
        <p:spPr>
          <a:xfrm>
            <a:off x="137398" y="0"/>
            <a:ext cx="7236232" cy="715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5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123AD7E4-35E1-4DFC-87E7-E0A72A66CF21}"/>
              </a:ext>
            </a:extLst>
          </p:cNvPr>
          <p:cNvSpPr txBox="1"/>
          <p:nvPr/>
        </p:nvSpPr>
        <p:spPr>
          <a:xfrm>
            <a:off x="1763255" y="987196"/>
            <a:ext cx="102880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800" b="1" dirty="0">
                <a:solidFill>
                  <a:schemeClr val="tx2">
                    <a:lumMod val="75000"/>
                  </a:schemeClr>
                </a:solidFill>
              </a:rPr>
              <a:t>DIMENSIÓN: CAPACIDAD DE RESPUESTA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AFB7CF1-1B64-4F10-8F36-F06813272901}"/>
              </a:ext>
            </a:extLst>
          </p:cNvPr>
          <p:cNvSpPr txBox="1"/>
          <p:nvPr/>
        </p:nvSpPr>
        <p:spPr>
          <a:xfrm>
            <a:off x="9107227" y="133756"/>
            <a:ext cx="3084773" cy="268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100" dirty="0">
                <a:solidFill>
                  <a:schemeClr val="accent1">
                    <a:lumMod val="50000"/>
                  </a:schemeClr>
                </a:solidFill>
              </a:rPr>
              <a:t>Muestra total de 13 ciudadanos/clientes      100%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3C1BFF8-E247-DF78-3082-68581A0669A2}"/>
              </a:ext>
            </a:extLst>
          </p:cNvPr>
          <p:cNvSpPr txBox="1"/>
          <p:nvPr/>
        </p:nvSpPr>
        <p:spPr>
          <a:xfrm>
            <a:off x="9843694" y="4940006"/>
            <a:ext cx="1904447" cy="461665"/>
          </a:xfrm>
          <a:prstGeom prst="rect">
            <a:avLst/>
          </a:prstGeom>
          <a:solidFill>
            <a:srgbClr val="920000"/>
          </a:solidFill>
          <a:ln>
            <a:solidFill>
              <a:srgbClr val="92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</a:rPr>
              <a:t>Promedio de satisfacción de la dimensión</a:t>
            </a:r>
            <a:endParaRPr lang="es-US" sz="1200" b="1" dirty="0">
              <a:solidFill>
                <a:schemeClr val="bg1"/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EB6683C-A335-09D3-1206-8BB02B6DFB3F}"/>
              </a:ext>
            </a:extLst>
          </p:cNvPr>
          <p:cNvSpPr txBox="1"/>
          <p:nvPr/>
        </p:nvSpPr>
        <p:spPr>
          <a:xfrm>
            <a:off x="11292501" y="5907246"/>
            <a:ext cx="628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>
                <a:solidFill>
                  <a:schemeClr val="bg1"/>
                </a:solidFill>
              </a:rPr>
              <a:t>83%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2EF339D-D9B1-6BAC-52AF-C42EFBA4FC60}"/>
              </a:ext>
            </a:extLst>
          </p:cNvPr>
          <p:cNvSpPr txBox="1"/>
          <p:nvPr/>
        </p:nvSpPr>
        <p:spPr>
          <a:xfrm>
            <a:off x="9843694" y="5357761"/>
            <a:ext cx="190444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S" sz="1200" dirty="0"/>
              <a:t>Muy bueno </a:t>
            </a:r>
            <a:r>
              <a:rPr lang="es-US" sz="1200" b="1" dirty="0"/>
              <a:t>38%</a:t>
            </a:r>
          </a:p>
          <a:p>
            <a:r>
              <a:rPr lang="es-US" sz="1200" dirty="0"/>
              <a:t>Bueno </a:t>
            </a:r>
            <a:r>
              <a:rPr lang="es-US" sz="1200" b="1" dirty="0"/>
              <a:t>54%</a:t>
            </a:r>
          </a:p>
          <a:p>
            <a:r>
              <a:rPr lang="es-US" sz="1200" dirty="0"/>
              <a:t>Neutro </a:t>
            </a:r>
            <a:r>
              <a:rPr lang="es-US" sz="1200" b="1" dirty="0"/>
              <a:t>0%</a:t>
            </a:r>
          </a:p>
          <a:p>
            <a:r>
              <a:rPr lang="es-US" sz="1200" dirty="0"/>
              <a:t>Malo </a:t>
            </a:r>
            <a:r>
              <a:rPr lang="es-US" sz="1200" b="1" dirty="0"/>
              <a:t>8%</a:t>
            </a:r>
          </a:p>
          <a:p>
            <a:r>
              <a:rPr lang="es-US" sz="1200" dirty="0"/>
              <a:t>Muy malo  </a:t>
            </a:r>
            <a:r>
              <a:rPr lang="es-US" sz="1200" b="1" dirty="0"/>
              <a:t>0%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B105AC9-BC0D-0B42-74A1-9AC84252A4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319287"/>
              </p:ext>
            </p:extLst>
          </p:nvPr>
        </p:nvGraphicFramePr>
        <p:xfrm>
          <a:off x="1270861" y="1720312"/>
          <a:ext cx="7836367" cy="4430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n 4">
            <a:extLst>
              <a:ext uri="{FF2B5EF4-FFF2-40B4-BE49-F238E27FC236}">
                <a16:creationId xmlns:a16="http://schemas.microsoft.com/office/drawing/2014/main" id="{258B0E8E-9894-9F93-EE6F-4AA5680DCC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67" t="9791" r="38885" b="53023"/>
          <a:stretch/>
        </p:blipFill>
        <p:spPr>
          <a:xfrm>
            <a:off x="107713" y="-149045"/>
            <a:ext cx="8138819" cy="715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401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A29D6CA1-F0C1-4301-9871-91F499F0B477}"/>
              </a:ext>
            </a:extLst>
          </p:cNvPr>
          <p:cNvSpPr txBox="1"/>
          <p:nvPr/>
        </p:nvSpPr>
        <p:spPr>
          <a:xfrm>
            <a:off x="1954602" y="357095"/>
            <a:ext cx="8011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b="1" dirty="0">
                <a:solidFill>
                  <a:schemeClr val="tx2">
                    <a:lumMod val="75000"/>
                  </a:schemeClr>
                </a:solidFill>
              </a:rPr>
              <a:t>DIMENSION: PROFESIONALIDAD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31DCE68-0EC8-7947-D6C9-3FDCDAA7887A}"/>
              </a:ext>
            </a:extLst>
          </p:cNvPr>
          <p:cNvSpPr txBox="1"/>
          <p:nvPr/>
        </p:nvSpPr>
        <p:spPr>
          <a:xfrm>
            <a:off x="10114406" y="5040994"/>
            <a:ext cx="1904447" cy="461665"/>
          </a:xfrm>
          <a:prstGeom prst="rect">
            <a:avLst/>
          </a:prstGeom>
          <a:solidFill>
            <a:srgbClr val="920000"/>
          </a:solidFill>
          <a:ln>
            <a:solidFill>
              <a:srgbClr val="92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</a:rPr>
              <a:t>Promedio de satisfacción de la dimensión</a:t>
            </a:r>
            <a:endParaRPr lang="es-US" sz="1200" b="1" dirty="0">
              <a:solidFill>
                <a:schemeClr val="bg1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4C20438-D057-F2F9-34A5-347195566DD3}"/>
              </a:ext>
            </a:extLst>
          </p:cNvPr>
          <p:cNvSpPr txBox="1"/>
          <p:nvPr/>
        </p:nvSpPr>
        <p:spPr>
          <a:xfrm>
            <a:off x="11563213" y="6058726"/>
            <a:ext cx="628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>
                <a:solidFill>
                  <a:schemeClr val="bg1"/>
                </a:solidFill>
              </a:rPr>
              <a:t>83%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33233CD-0CC1-36FC-622D-6CCE5CF5DFD7}"/>
              </a:ext>
            </a:extLst>
          </p:cNvPr>
          <p:cNvSpPr txBox="1"/>
          <p:nvPr/>
        </p:nvSpPr>
        <p:spPr>
          <a:xfrm>
            <a:off x="10114406" y="5509241"/>
            <a:ext cx="190444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S" sz="1200" dirty="0"/>
              <a:t>Muy bueno </a:t>
            </a:r>
            <a:r>
              <a:rPr lang="es-US" sz="1200" b="1" dirty="0"/>
              <a:t>92%</a:t>
            </a:r>
          </a:p>
          <a:p>
            <a:r>
              <a:rPr lang="es-US" sz="1200" dirty="0"/>
              <a:t>Bueno </a:t>
            </a:r>
            <a:r>
              <a:rPr lang="es-US" sz="1200" b="1" dirty="0"/>
              <a:t>0%</a:t>
            </a:r>
          </a:p>
          <a:p>
            <a:r>
              <a:rPr lang="es-US" sz="1200" dirty="0"/>
              <a:t>Neutro </a:t>
            </a:r>
            <a:r>
              <a:rPr lang="es-US" sz="1200" b="1" dirty="0"/>
              <a:t>8%</a:t>
            </a:r>
          </a:p>
          <a:p>
            <a:r>
              <a:rPr lang="es-US" sz="1200" dirty="0"/>
              <a:t>Malo </a:t>
            </a:r>
            <a:r>
              <a:rPr lang="es-US" sz="1200" b="1" dirty="0"/>
              <a:t>0%</a:t>
            </a:r>
          </a:p>
          <a:p>
            <a:r>
              <a:rPr lang="es-US" sz="1200" dirty="0"/>
              <a:t>Muy malo  </a:t>
            </a:r>
            <a:r>
              <a:rPr lang="es-US" sz="1200" b="1" dirty="0"/>
              <a:t>0%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8984C02-8F57-91D4-5B79-981E6CC71D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110546"/>
              </p:ext>
            </p:extLst>
          </p:nvPr>
        </p:nvGraphicFramePr>
        <p:xfrm>
          <a:off x="1147995" y="1257766"/>
          <a:ext cx="8663553" cy="5170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3">
            <a:extLst>
              <a:ext uri="{FF2B5EF4-FFF2-40B4-BE49-F238E27FC236}">
                <a16:creationId xmlns:a16="http://schemas.microsoft.com/office/drawing/2014/main" id="{DD96E912-A67B-ACFC-6815-653726D3366D}"/>
              </a:ext>
            </a:extLst>
          </p:cNvPr>
          <p:cNvSpPr txBox="1"/>
          <p:nvPr/>
        </p:nvSpPr>
        <p:spPr>
          <a:xfrm>
            <a:off x="9107227" y="133756"/>
            <a:ext cx="3084773" cy="268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100" dirty="0">
                <a:solidFill>
                  <a:schemeClr val="accent1">
                    <a:lumMod val="50000"/>
                  </a:schemeClr>
                </a:solidFill>
              </a:rPr>
              <a:t>Muestra total de 13 ciudadanos/clientes      100%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9716903D-2E25-8216-3928-C522300CAC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67" t="9791" r="38885" b="53023"/>
          <a:stretch/>
        </p:blipFill>
        <p:spPr>
          <a:xfrm>
            <a:off x="173147" y="0"/>
            <a:ext cx="7236232" cy="715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995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A29D6CA1-F0C1-4301-9871-91F499F0B477}"/>
              </a:ext>
            </a:extLst>
          </p:cNvPr>
          <p:cNvSpPr txBox="1"/>
          <p:nvPr/>
        </p:nvSpPr>
        <p:spPr>
          <a:xfrm>
            <a:off x="3270087" y="363498"/>
            <a:ext cx="9648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600" b="1" dirty="0">
                <a:solidFill>
                  <a:schemeClr val="tx2">
                    <a:lumMod val="75000"/>
                  </a:schemeClr>
                </a:solidFill>
              </a:rPr>
              <a:t>DIMENSIÓN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s-US" sz="3600" b="1" dirty="0">
                <a:solidFill>
                  <a:schemeClr val="tx2">
                    <a:lumMod val="75000"/>
                  </a:schemeClr>
                </a:solidFill>
              </a:rPr>
              <a:t>AMABILIDAD</a:t>
            </a:r>
            <a:r>
              <a:rPr lang="es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s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A56FCD8-B374-2787-8995-BD2E8480BEA3}"/>
              </a:ext>
            </a:extLst>
          </p:cNvPr>
          <p:cNvSpPr txBox="1"/>
          <p:nvPr/>
        </p:nvSpPr>
        <p:spPr>
          <a:xfrm>
            <a:off x="9984340" y="5120771"/>
            <a:ext cx="1904447" cy="461665"/>
          </a:xfrm>
          <a:prstGeom prst="rect">
            <a:avLst/>
          </a:prstGeom>
          <a:solidFill>
            <a:srgbClr val="920000"/>
          </a:solidFill>
          <a:ln>
            <a:solidFill>
              <a:srgbClr val="92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</a:rPr>
              <a:t>Promedio de satisfacción de la dimensión</a:t>
            </a:r>
            <a:endParaRPr lang="es-US" sz="1200" b="1" dirty="0">
              <a:solidFill>
                <a:schemeClr val="bg1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BFA5853-D178-623B-E8BF-F9BC6A91CE36}"/>
              </a:ext>
            </a:extLst>
          </p:cNvPr>
          <p:cNvSpPr txBox="1"/>
          <p:nvPr/>
        </p:nvSpPr>
        <p:spPr>
          <a:xfrm>
            <a:off x="11433147" y="6138503"/>
            <a:ext cx="628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>
                <a:solidFill>
                  <a:schemeClr val="bg1"/>
                </a:solidFill>
              </a:rPr>
              <a:t>83%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8BC518C-9D9B-6CEB-33B6-0E8EE10C9F72}"/>
              </a:ext>
            </a:extLst>
          </p:cNvPr>
          <p:cNvSpPr txBox="1"/>
          <p:nvPr/>
        </p:nvSpPr>
        <p:spPr>
          <a:xfrm>
            <a:off x="9984340" y="5589018"/>
            <a:ext cx="190444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S" sz="1200" dirty="0"/>
              <a:t>Muy bueno </a:t>
            </a:r>
            <a:r>
              <a:rPr lang="es-US" sz="1200" b="1" dirty="0"/>
              <a:t>100%</a:t>
            </a:r>
          </a:p>
          <a:p>
            <a:r>
              <a:rPr lang="es-US" sz="1200" dirty="0"/>
              <a:t>Bueno </a:t>
            </a:r>
            <a:r>
              <a:rPr lang="es-US" sz="1200" b="1" dirty="0"/>
              <a:t>0%</a:t>
            </a:r>
          </a:p>
          <a:p>
            <a:r>
              <a:rPr lang="es-US" sz="1200" dirty="0"/>
              <a:t>Neutro </a:t>
            </a:r>
            <a:r>
              <a:rPr lang="es-US" sz="1200" b="1" dirty="0"/>
              <a:t>0%</a:t>
            </a:r>
          </a:p>
          <a:p>
            <a:r>
              <a:rPr lang="es-US" sz="1200" dirty="0"/>
              <a:t>Malo </a:t>
            </a:r>
            <a:r>
              <a:rPr lang="es-US" sz="1200" b="1" dirty="0"/>
              <a:t>0%</a:t>
            </a:r>
          </a:p>
          <a:p>
            <a:r>
              <a:rPr lang="es-US" sz="1200" dirty="0"/>
              <a:t>Muy malo  </a:t>
            </a:r>
            <a:r>
              <a:rPr lang="es-US" sz="1200" b="1" dirty="0"/>
              <a:t>0% </a:t>
            </a:r>
          </a:p>
        </p:txBody>
      </p:sp>
      <p:sp>
        <p:nvSpPr>
          <p:cNvPr id="2" name="CuadroTexto 23">
            <a:extLst>
              <a:ext uri="{FF2B5EF4-FFF2-40B4-BE49-F238E27FC236}">
                <a16:creationId xmlns:a16="http://schemas.microsoft.com/office/drawing/2014/main" id="{024D5F53-9D2B-5655-1638-FB46A55DE2C8}"/>
              </a:ext>
            </a:extLst>
          </p:cNvPr>
          <p:cNvSpPr txBox="1"/>
          <p:nvPr/>
        </p:nvSpPr>
        <p:spPr>
          <a:xfrm>
            <a:off x="9107227" y="133756"/>
            <a:ext cx="3084773" cy="268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100" dirty="0">
                <a:solidFill>
                  <a:schemeClr val="accent1">
                    <a:lumMod val="50000"/>
                  </a:schemeClr>
                </a:solidFill>
              </a:rPr>
              <a:t>Muestra total de 13 ciudadanos/clientes      100%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F335C61-A37C-7D5C-8EFD-579CE689D5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940527"/>
              </p:ext>
            </p:extLst>
          </p:nvPr>
        </p:nvGraphicFramePr>
        <p:xfrm>
          <a:off x="2138765" y="1379349"/>
          <a:ext cx="7672427" cy="4759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n 4">
            <a:extLst>
              <a:ext uri="{FF2B5EF4-FFF2-40B4-BE49-F238E27FC236}">
                <a16:creationId xmlns:a16="http://schemas.microsoft.com/office/drawing/2014/main" id="{563668C1-E487-BD8F-BAE8-77F7BA6175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67" t="9791" r="38885" b="53023"/>
          <a:stretch/>
        </p:blipFill>
        <p:spPr>
          <a:xfrm>
            <a:off x="7021" y="-149045"/>
            <a:ext cx="7236232" cy="715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501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A29D6CA1-F0C1-4301-9871-91F499F0B477}"/>
              </a:ext>
            </a:extLst>
          </p:cNvPr>
          <p:cNvSpPr txBox="1"/>
          <p:nvPr/>
        </p:nvSpPr>
        <p:spPr>
          <a:xfrm>
            <a:off x="3266661" y="554513"/>
            <a:ext cx="5658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800" b="1" dirty="0">
                <a:solidFill>
                  <a:schemeClr val="tx2">
                    <a:lumMod val="75000"/>
                  </a:schemeClr>
                </a:solidFill>
              </a:rPr>
              <a:t>Perfil del encuestado</a:t>
            </a:r>
          </a:p>
        </p:txBody>
      </p:sp>
      <p:sp>
        <p:nvSpPr>
          <p:cNvPr id="2" name="CuadroTexto 23">
            <a:extLst>
              <a:ext uri="{FF2B5EF4-FFF2-40B4-BE49-F238E27FC236}">
                <a16:creationId xmlns:a16="http://schemas.microsoft.com/office/drawing/2014/main" id="{CF307906-A8AA-5BC4-7209-F4E78305841C}"/>
              </a:ext>
            </a:extLst>
          </p:cNvPr>
          <p:cNvSpPr txBox="1"/>
          <p:nvPr/>
        </p:nvSpPr>
        <p:spPr>
          <a:xfrm>
            <a:off x="9107227" y="133756"/>
            <a:ext cx="3084773" cy="268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100" dirty="0">
                <a:solidFill>
                  <a:schemeClr val="accent1">
                    <a:lumMod val="50000"/>
                  </a:schemeClr>
                </a:solidFill>
              </a:rPr>
              <a:t>Muestra total de 13 ciudadanos/clientes      100%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607082B-9EE7-F625-9F27-14A8F13AC2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086939"/>
              </p:ext>
            </p:extLst>
          </p:nvPr>
        </p:nvGraphicFramePr>
        <p:xfrm>
          <a:off x="254834" y="1385510"/>
          <a:ext cx="6160956" cy="3478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2AF07CB-9573-D346-798D-E88B6DB220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959319"/>
              </p:ext>
            </p:extLst>
          </p:nvPr>
        </p:nvGraphicFramePr>
        <p:xfrm>
          <a:off x="6288713" y="3199905"/>
          <a:ext cx="4998880" cy="3478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45ECF2D1-F0B8-4F41-ABD0-2CA01FD1FD6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67" t="9791" r="38885" b="53023"/>
          <a:stretch/>
        </p:blipFill>
        <p:spPr>
          <a:xfrm>
            <a:off x="0" y="-13910"/>
            <a:ext cx="7236232" cy="715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371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5895</TotalTime>
  <Words>435</Words>
  <Application>Microsoft Office PowerPoint</Application>
  <PresentationFormat>Widescreen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Gonzalez Guzman</dc:creator>
  <cp:lastModifiedBy>Gabriela González</cp:lastModifiedBy>
  <cp:revision>17</cp:revision>
  <cp:lastPrinted>2023-03-10T16:19:41Z</cp:lastPrinted>
  <dcterms:created xsi:type="dcterms:W3CDTF">2021-08-05T19:36:37Z</dcterms:created>
  <dcterms:modified xsi:type="dcterms:W3CDTF">2023-03-22T14:50:41Z</dcterms:modified>
</cp:coreProperties>
</file>